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3"/>
  </p:notesMasterIdLst>
  <p:sldIdLst>
    <p:sldId id="257" r:id="rId2"/>
    <p:sldId id="258" r:id="rId3"/>
    <p:sldId id="260" r:id="rId4"/>
    <p:sldId id="261" r:id="rId5"/>
    <p:sldId id="264" r:id="rId6"/>
    <p:sldId id="266" r:id="rId7"/>
    <p:sldId id="267" r:id="rId8"/>
    <p:sldId id="268" r:id="rId9"/>
    <p:sldId id="269" r:id="rId10"/>
    <p:sldId id="263" r:id="rId11"/>
    <p:sldId id="265" r:id="rId1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  <a:srgbClr val="BA7272"/>
    <a:srgbClr val="D19F9F"/>
    <a:srgbClr val="DDB9B9"/>
    <a:srgbClr val="CB9494"/>
    <a:srgbClr val="C15353"/>
    <a:srgbClr val="C11717"/>
    <a:srgbClr val="A93408"/>
    <a:srgbClr val="FFFFCC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2"/>
  </p:normalViewPr>
  <p:slideViewPr>
    <p:cSldViewPr snapToGrid="0" snapToObjects="1" showGuides="1">
      <p:cViewPr varScale="1">
        <p:scale>
          <a:sx n="79" d="100"/>
          <a:sy n="79" d="100"/>
        </p:scale>
        <p:origin x="84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650BD-6C3A-4046-8F50-A5D1CB9CD6C3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256245-459D-4F87-84C3-402B3F7D9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fld id="{D992F5F9-4706-4CA7-BF5A-CFC500B8B874}" type="slidenum">
              <a:rPr lang="ru-RU" smtClean="0"/>
              <a:pPr defTabSz="912813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fld id="{EB36670E-AA72-4FD3-BF32-3B7103890572}" type="slidenum">
              <a:rPr lang="ru-RU" smtClean="0"/>
              <a:pPr defTabSz="912813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fld id="{4FFA398C-1321-480A-A26F-C9DEE742DDBC}" type="slidenum">
              <a:rPr lang="ru-RU" smtClean="0"/>
              <a:pPr defTabSz="912813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fld id="{00CB4AC9-5B69-445E-953E-E55D14BACD47}" type="slidenum">
              <a:rPr lang="ru-RU" smtClean="0"/>
              <a:pPr defTabSz="912813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B381D-E290-45C5-B4D1-8720870E248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B106E36-FD25-4E2D-B0AA-010F637433A0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B106E36-FD25-4E2D-B0AA-010F637433A0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lIns="68577" tIns="34289" rIns="68577" bIns="34289"/>
          <a:lstStyle>
            <a:lvl1pPr defTabSz="685766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27A2727-E8F6-4D0F-A22C-6116B86E7183}" type="datetimeFigureOut">
              <a:rPr lang="ru-RU"/>
              <a:pPr>
                <a:defRPr/>
              </a:pPr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lIns="68577" tIns="34289" rIns="68577" bIns="34289"/>
          <a:lstStyle>
            <a:lvl1pPr defTabSz="685766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lIns="68577" tIns="34289" rIns="68577" bIns="34289"/>
          <a:lstStyle>
            <a:lvl1pPr defTabSz="685766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FD32CD2-D311-4E95-97E7-89D03789B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68577" tIns="34289" rIns="68577" bIns="34289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lIns="68577" tIns="34289" rIns="68577" bIns="34289"/>
          <a:lstStyle>
            <a:lvl1pPr defTabSz="685766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2493F59-79B6-4123-A6CB-795871F10B8B}" type="datetimeFigureOut">
              <a:rPr lang="ru-RU"/>
              <a:pPr>
                <a:defRPr/>
              </a:pPr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lIns="68577" tIns="34289" rIns="68577" bIns="34289"/>
          <a:lstStyle>
            <a:lvl1pPr defTabSz="685766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lIns="68577" tIns="34289" rIns="68577" bIns="34289"/>
          <a:lstStyle>
            <a:lvl1pPr defTabSz="685766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D96BD9C-D827-42FF-8908-CB9DCEF50B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94138" y="2087341"/>
            <a:ext cx="7488621" cy="3966618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/>
          <a:p>
            <a:pPr algn="ctr">
              <a:buNone/>
            </a:pPr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  Бухгалтерлік есеп ақпараттық жүйе ретінде</a:t>
            </a:r>
          </a:p>
          <a:p>
            <a:pPr algn="ctr">
              <a:buNone/>
            </a:pPr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Бухгалтерлік есептің пәні және әдісі.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Triangle 5"/>
          <p:cNvSpPr/>
          <p:nvPr/>
        </p:nvSpPr>
        <p:spPr>
          <a:xfrm rot="10800000">
            <a:off x="5079625" y="-1"/>
            <a:ext cx="4064374" cy="406437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435280" cy="367550"/>
          </a:xfrm>
        </p:spPr>
        <p:txBody>
          <a:bodyPr>
            <a:normAutofit fontScale="90000"/>
          </a:bodyPr>
          <a:lstStyle/>
          <a:p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ҚР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бухгалтерлік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есептің нормативтік-құқықтық реттелуі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:</a:t>
            </a:r>
            <a:br>
              <a:rPr lang="ru-RU" sz="23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/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435280" cy="3394472"/>
          </a:xfrm>
        </p:spPr>
        <p:txBody>
          <a:bodyPr/>
          <a:lstStyle/>
          <a:p>
            <a:pPr>
              <a:buNone/>
            </a:pP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деңгейі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/>
              <a:t>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kk-KZ" dirty="0"/>
              <a:t>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 деңгейі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/>
              <a:t>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 деңгейі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/>
              <a:t>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kk-KZ" dirty="0"/>
              <a:t>                                                                                                                     </a:t>
            </a:r>
            <a:endParaRPr lang="en-US" dirty="0"/>
          </a:p>
          <a:p>
            <a:pPr>
              <a:buNone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</a:t>
            </a: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 деңгейі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619908" y="1016876"/>
            <a:ext cx="4173920" cy="4966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Заңнамалық актілер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7363" y="1986453"/>
            <a:ext cx="1785446" cy="685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Жалпы стандарттар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87466" y="1986455"/>
            <a:ext cx="2695904" cy="685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Типтік шоттар жоспары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08027" y="1986453"/>
            <a:ext cx="1950983" cy="685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Нормативтік актілер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2113" y="2955680"/>
            <a:ext cx="4966138" cy="685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Нұсқаулар, ережелер, ұсыныстар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62808" y="3908823"/>
            <a:ext cx="3145219" cy="685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Есеп саясаты, шоттардың жұмыс жоспары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углом вверх 21"/>
          <p:cNvSpPr/>
          <p:nvPr/>
        </p:nvSpPr>
        <p:spPr>
          <a:xfrm rot="10800000">
            <a:off x="982114" y="1239169"/>
            <a:ext cx="637794" cy="747284"/>
          </a:xfrm>
          <a:prstGeom prst="bent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3" name="Стрелка углом вверх 22"/>
          <p:cNvSpPr/>
          <p:nvPr/>
        </p:nvSpPr>
        <p:spPr>
          <a:xfrm rot="5400000">
            <a:off x="370883" y="2758572"/>
            <a:ext cx="721274" cy="548640"/>
          </a:xfrm>
          <a:prstGeom prst="bent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5" name="Стрелка углом вверх 24"/>
          <p:cNvSpPr/>
          <p:nvPr/>
        </p:nvSpPr>
        <p:spPr>
          <a:xfrm flipV="1">
            <a:off x="5793827" y="1200150"/>
            <a:ext cx="655491" cy="786304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6" name="Стрелка углом вверх 25"/>
          <p:cNvSpPr/>
          <p:nvPr/>
        </p:nvSpPr>
        <p:spPr>
          <a:xfrm rot="5400000" flipV="1">
            <a:off x="5915361" y="2705147"/>
            <a:ext cx="721274" cy="655493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3396602" y="1513489"/>
            <a:ext cx="363474" cy="472966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3396602" y="2672256"/>
            <a:ext cx="363474" cy="283424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3396602" y="3641479"/>
            <a:ext cx="363474" cy="267344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73976" y="3268267"/>
            <a:ext cx="6815138" cy="1248965"/>
          </a:xfrm>
          <a:prstGeom prst="rect">
            <a:avLst/>
          </a:prstGeom>
        </p:spPr>
        <p:txBody>
          <a:bodyPr lIns="68579" tIns="34289" rIns="68579" bIns="34289">
            <a:noAutofit/>
          </a:bodyPr>
          <a:lstStyle/>
          <a:p>
            <a:pPr marL="0" indent="0">
              <a:buNone/>
            </a:pPr>
            <a:r>
              <a:rPr lang="kk-KZ" sz="3600" b="1" dirty="0">
                <a:latin typeface="Arial" pitchFamily="34" charset="0"/>
                <a:cs typeface="Arial" pitchFamily="34" charset="0"/>
              </a:rPr>
              <a:t>Назарларыңызға рахмет!</a:t>
            </a:r>
            <a:endParaRPr lang="en-US" sz="3600" b="1" dirty="0">
              <a:solidFill>
                <a:schemeClr val="bg1"/>
              </a:solidFill>
              <a:latin typeface="Arial" pitchFamily="34" charset="0"/>
              <a:ea typeface="Bookman Old Style" charset="0"/>
              <a:cs typeface="Arial" pitchFamily="34" charset="0"/>
            </a:endParaRPr>
          </a:p>
          <a:p>
            <a:pPr marL="0" indent="0">
              <a:buNone/>
            </a:pPr>
            <a:endParaRPr lang="en-US" sz="4100" b="1" dirty="0">
              <a:solidFill>
                <a:schemeClr val="bg1"/>
              </a:solidFill>
              <a:latin typeface="Times New Roman" pitchFamily="18" charset="0"/>
              <a:ea typeface="Bookman Old Style" charset="0"/>
              <a:cs typeface="Times New Roman" pitchFamily="18" charset="0"/>
            </a:endParaRPr>
          </a:p>
        </p:txBody>
      </p:sp>
      <p:sp>
        <p:nvSpPr>
          <p:cNvPr id="6" name="Right Triangle 5"/>
          <p:cNvSpPr/>
          <p:nvPr/>
        </p:nvSpPr>
        <p:spPr>
          <a:xfrm rot="10800000">
            <a:off x="5079626" y="-1"/>
            <a:ext cx="4064374" cy="406437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366433" y="231959"/>
            <a:ext cx="6884894" cy="554694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4100" b="1" dirty="0">
                <a:latin typeface="Times New Roman" pitchFamily="18" charset="0"/>
                <a:cs typeface="Times New Roman" pitchFamily="18" charset="0"/>
              </a:rPr>
              <a:t>Қарастыратын сұрақтары:</a:t>
            </a:r>
            <a:endParaRPr lang="en-US" sz="3800" b="1" dirty="0">
              <a:latin typeface="Times New Roman" pitchFamily="18" charset="0"/>
              <a:ea typeface="Bookman Old Style" charset="0"/>
              <a:cs typeface="Times New Roman" pitchFamily="18" charset="0"/>
            </a:endParaRPr>
          </a:p>
        </p:txBody>
      </p:sp>
      <p:sp>
        <p:nvSpPr>
          <p:cNvPr id="14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437029" y="1204842"/>
            <a:ext cx="8269942" cy="3404137"/>
          </a:xfrm>
          <a:prstGeom prst="rect">
            <a:avLst/>
          </a:prstGeom>
        </p:spPr>
        <p:txBody>
          <a:bodyPr lIns="68580" tIns="34290" rIns="68580" bIns="3429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 typeface="Wingdings" pitchFamily="2" charset="2"/>
              <a:buChar char="Ø"/>
            </a:pPr>
            <a:r>
              <a:rPr lang="kk-KZ" sz="3000" dirty="0">
                <a:latin typeface="Times New Roman" pitchFamily="18" charset="0"/>
                <a:cs typeface="Times New Roman" pitchFamily="18" charset="0"/>
              </a:rPr>
              <a:t>Бухгалтерлік есеп түсінігі мен түрлері,мақсаты мен міндеттері</a:t>
            </a:r>
          </a:p>
          <a:p>
            <a:pPr>
              <a:buFont typeface="Wingdings" pitchFamily="2" charset="2"/>
              <a:buChar char="Ø"/>
            </a:pPr>
            <a:r>
              <a:rPr lang="kk-KZ" sz="3000" dirty="0">
                <a:latin typeface="Times New Roman" pitchFamily="18" charset="0"/>
                <a:cs typeface="Times New Roman" pitchFamily="18" charset="0"/>
              </a:rPr>
              <a:t>Бухгалтерлік ақпаратты пайдаланушылар</a:t>
            </a:r>
          </a:p>
          <a:p>
            <a:pPr>
              <a:buFont typeface="Wingdings" pitchFamily="2" charset="2"/>
              <a:buChar char="Ø"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Бухгалтерлік есеп пәні мен әдісі</a:t>
            </a:r>
          </a:p>
          <a:p>
            <a:pPr>
              <a:buFont typeface="Wingdings" pitchFamily="2" charset="2"/>
              <a:buChar char="Ø"/>
            </a:pPr>
            <a:r>
              <a:rPr lang="kk-KZ" sz="3000" dirty="0">
                <a:latin typeface="Times New Roman" pitchFamily="18" charset="0"/>
                <a:cs typeface="Times New Roman" pitchFamily="18" charset="0"/>
              </a:rPr>
              <a:t>Бухгалтерлік есепті нормативтік реттеу</a:t>
            </a:r>
          </a:p>
          <a:p>
            <a:pPr>
              <a:buFont typeface="Wingdings" pitchFamily="2" charset="2"/>
              <a:buChar char="Ø"/>
            </a:pPr>
            <a:endParaRPr lang="kk-KZ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37030" y="83707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519523"/>
            <a:ext cx="7776864" cy="9925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kk-KZ" sz="1500" i="1" dirty="0">
                <a:latin typeface="Times New Roman" pitchFamily="18" charset="0"/>
                <a:cs typeface="Times New Roman" pitchFamily="18" charset="0"/>
              </a:rPr>
              <a:t>Бухгалтерлік есеп </a:t>
            </a: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1500" i="1" dirty="0">
                <a:latin typeface="Times New Roman" pitchFamily="18" charset="0"/>
                <a:cs typeface="Times New Roman" pitchFamily="18" charset="0"/>
              </a:rPr>
              <a:t> бұл барлық шаруашылық операцияларды тұтастай, үздіксіз құжаттық бейнелеу жолымен ұйымның қаржылық шаруашылық қызметі туралы ақпараттарды жинақтау, тіркеу және жалпылаудың реттелген жүйесі.</a:t>
            </a:r>
          </a:p>
          <a:p>
            <a:pPr algn="ctr"/>
            <a:r>
              <a:rPr lang="kk-KZ" sz="1500" b="1" i="1" dirty="0">
                <a:latin typeface="Times New Roman" pitchFamily="18" charset="0"/>
                <a:cs typeface="Times New Roman" pitchFamily="18" charset="0"/>
              </a:rPr>
              <a:t>Бухгалтерлік есеп үш түрге бөлінеді:</a:t>
            </a:r>
            <a:endParaRPr lang="ru-RU" sz="15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139953" y="1512102"/>
            <a:ext cx="936104" cy="98336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83569" y="2517744"/>
            <a:ext cx="8064896" cy="19442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3003798"/>
            <a:ext cx="1440160" cy="685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Қаржылық есеп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47865" y="3003798"/>
            <a:ext cx="2520280" cy="685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Басқару есебі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0192" y="3003798"/>
            <a:ext cx="1872208" cy="685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Салық есебі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644008" y="2733768"/>
            <a:ext cx="0" cy="270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452320" y="2733768"/>
            <a:ext cx="0" cy="270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835696" y="2733768"/>
            <a:ext cx="0" cy="270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733768"/>
            <a:ext cx="56166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249492"/>
            <a:ext cx="9144000" cy="394723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kk-KZ" sz="2100" b="1" dirty="0">
                <a:latin typeface="Times New Roman" pitchFamily="18" charset="0"/>
                <a:cs typeface="Times New Roman" pitchFamily="18" charset="0"/>
              </a:rPr>
              <a:t>Бухгалтерлік есептің мақсаты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100" dirty="0">
                <a:latin typeface="Times New Roman" pitchFamily="18" charset="0"/>
                <a:cs typeface="Times New Roman" pitchFamily="18" charset="0"/>
              </a:rPr>
              <a:t>барлық ұйымдарды орындалатын операциялардың уақтылы есепке алынып, олардың қазіргі күнгі уақыт талаптарына сай орындалуына бақылау жасау.</a:t>
            </a:r>
          </a:p>
          <a:p>
            <a:pPr algn="ctr"/>
            <a:endParaRPr lang="kk-KZ" sz="21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100" dirty="0">
                <a:latin typeface="Times New Roman" pitchFamily="18" charset="0"/>
                <a:cs typeface="Times New Roman" pitchFamily="18" charset="0"/>
              </a:rPr>
              <a:t>Ұйымдағы шаруашылық операциялардың тиімділігі мен олардың заңдылығы, шығындардың орынсыз жұмсалынбауы, қорлардың қатаң тәртіппен ұқыпты да тиімді жұмсалынуы </a:t>
            </a:r>
            <a:r>
              <a:rPr lang="kk-KZ" sz="2100" b="1" dirty="0">
                <a:latin typeface="Times New Roman" pitchFamily="18" charset="0"/>
                <a:cs typeface="Times New Roman" pitchFamily="18" charset="0"/>
              </a:rPr>
              <a:t>бухгалтерлік есепті жүргізудің міндеті болып табылады:</a:t>
            </a:r>
          </a:p>
          <a:p>
            <a:pPr algn="ctr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ight Triangle 13"/>
          <p:cNvSpPr/>
          <p:nvPr/>
        </p:nvSpPr>
        <p:spPr>
          <a:xfrm rot="10800000">
            <a:off x="8461561" y="11823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://ksu.edu.kz/images/ksu/Postup/specialnosti/image00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6392" y="3000415"/>
            <a:ext cx="2803880" cy="1752888"/>
          </a:xfrm>
          <a:prstGeom prst="rect">
            <a:avLst/>
          </a:prstGeom>
          <a:noFill/>
        </p:spPr>
      </p:pic>
      <p:pic>
        <p:nvPicPr>
          <p:cNvPr id="3076" name="Picture 4" descr="Картинки по запросу бухгалтерлік есе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8841" y="3000415"/>
            <a:ext cx="3363968" cy="1752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249492"/>
            <a:ext cx="9144000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ight Triangle 13"/>
          <p:cNvSpPr/>
          <p:nvPr/>
        </p:nvSpPr>
        <p:spPr>
          <a:xfrm rot="10800000">
            <a:off x="8461561" y="11823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grpSp>
        <p:nvGrpSpPr>
          <p:cNvPr id="6" name="Группа 5"/>
          <p:cNvGrpSpPr/>
          <p:nvPr/>
        </p:nvGrpSpPr>
        <p:grpSpPr>
          <a:xfrm>
            <a:off x="301098" y="249492"/>
            <a:ext cx="8655152" cy="4673890"/>
            <a:chOff x="362762" y="722057"/>
            <a:chExt cx="11540202" cy="5815064"/>
          </a:xfrm>
        </p:grpSpPr>
        <p:sp>
          <p:nvSpPr>
            <p:cNvPr id="7" name="Полилиния 6"/>
            <p:cNvSpPr/>
            <p:nvPr/>
          </p:nvSpPr>
          <p:spPr>
            <a:xfrm>
              <a:off x="9924372" y="4358892"/>
              <a:ext cx="114554" cy="40080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14554" y="0"/>
                  </a:moveTo>
                  <a:lnTo>
                    <a:pt x="114554" y="253046"/>
                  </a:lnTo>
                  <a:lnTo>
                    <a:pt x="0" y="253046"/>
                  </a:lnTo>
                  <a:lnTo>
                    <a:pt x="0" y="400803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5901025" y="1734863"/>
              <a:ext cx="2392336" cy="58841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440658"/>
                  </a:lnTo>
                  <a:lnTo>
                    <a:pt x="2392336" y="440658"/>
                  </a:lnTo>
                  <a:lnTo>
                    <a:pt x="2392336" y="58841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2342542" y="3352421"/>
              <a:ext cx="91440" cy="32538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96057" y="0"/>
                  </a:moveTo>
                  <a:lnTo>
                    <a:pt x="96057" y="177624"/>
                  </a:lnTo>
                  <a:lnTo>
                    <a:pt x="45720" y="177624"/>
                  </a:lnTo>
                  <a:lnTo>
                    <a:pt x="45720" y="325381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13"/>
            <p:cNvSpPr/>
            <p:nvPr/>
          </p:nvSpPr>
          <p:spPr>
            <a:xfrm>
              <a:off x="666556" y="722057"/>
              <a:ext cx="10468936" cy="1012805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843775" y="890415"/>
              <a:ext cx="10468936" cy="1012805"/>
            </a:xfrm>
            <a:custGeom>
              <a:avLst/>
              <a:gdLst>
                <a:gd name="connsiteX0" fmla="*/ 0 w 10468936"/>
                <a:gd name="connsiteY0" fmla="*/ 101281 h 1012805"/>
                <a:gd name="connsiteX1" fmla="*/ 29665 w 10468936"/>
                <a:gd name="connsiteY1" fmla="*/ 29665 h 1012805"/>
                <a:gd name="connsiteX2" fmla="*/ 101282 w 10468936"/>
                <a:gd name="connsiteY2" fmla="*/ 1 h 1012805"/>
                <a:gd name="connsiteX3" fmla="*/ 10367655 w 10468936"/>
                <a:gd name="connsiteY3" fmla="*/ 0 h 1012805"/>
                <a:gd name="connsiteX4" fmla="*/ 10439271 w 10468936"/>
                <a:gd name="connsiteY4" fmla="*/ 29665 h 1012805"/>
                <a:gd name="connsiteX5" fmla="*/ 10468935 w 10468936"/>
                <a:gd name="connsiteY5" fmla="*/ 101282 h 1012805"/>
                <a:gd name="connsiteX6" fmla="*/ 10468936 w 10468936"/>
                <a:gd name="connsiteY6" fmla="*/ 911524 h 1012805"/>
                <a:gd name="connsiteX7" fmla="*/ 10439271 w 10468936"/>
                <a:gd name="connsiteY7" fmla="*/ 983141 h 1012805"/>
                <a:gd name="connsiteX8" fmla="*/ 10367654 w 10468936"/>
                <a:gd name="connsiteY8" fmla="*/ 1012805 h 1012805"/>
                <a:gd name="connsiteX9" fmla="*/ 101281 w 10468936"/>
                <a:gd name="connsiteY9" fmla="*/ 1012805 h 1012805"/>
                <a:gd name="connsiteX10" fmla="*/ 29665 w 10468936"/>
                <a:gd name="connsiteY10" fmla="*/ 983140 h 1012805"/>
                <a:gd name="connsiteX11" fmla="*/ 1 w 10468936"/>
                <a:gd name="connsiteY11" fmla="*/ 911523 h 1012805"/>
                <a:gd name="connsiteX12" fmla="*/ 0 w 10468936"/>
                <a:gd name="connsiteY12" fmla="*/ 101281 h 1012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8936" h="1012805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10367655" y="0"/>
                  </a:lnTo>
                  <a:cubicBezTo>
                    <a:pt x="10394516" y="0"/>
                    <a:pt x="10420278" y="10671"/>
                    <a:pt x="10439271" y="29665"/>
                  </a:cubicBezTo>
                  <a:cubicBezTo>
                    <a:pt x="10458265" y="48659"/>
                    <a:pt x="10468935" y="74420"/>
                    <a:pt x="10468935" y="101282"/>
                  </a:cubicBezTo>
                  <a:cubicBezTo>
                    <a:pt x="10468935" y="371363"/>
                    <a:pt x="10468936" y="641443"/>
                    <a:pt x="10468936" y="911524"/>
                  </a:cubicBezTo>
                  <a:cubicBezTo>
                    <a:pt x="10468936" y="938385"/>
                    <a:pt x="10458265" y="964147"/>
                    <a:pt x="10439271" y="983141"/>
                  </a:cubicBezTo>
                  <a:cubicBezTo>
                    <a:pt x="10420277" y="1002135"/>
                    <a:pt x="10394516" y="1012806"/>
                    <a:pt x="10367654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64" tIns="105864" rIns="105864" bIns="105864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Есептік</a:t>
              </a:r>
              <a:r>
                <a:rPr lang="ru-RU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ақпараттық мәліметтерді пайдаланушылары</a:t>
              </a:r>
              <a:endParaRPr lang="ru-RU" sz="24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562431" y="1989705"/>
              <a:ext cx="3982830" cy="66714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Полилиния 16"/>
            <p:cNvSpPr/>
            <p:nvPr/>
          </p:nvSpPr>
          <p:spPr>
            <a:xfrm>
              <a:off x="473553" y="2174400"/>
              <a:ext cx="3920858" cy="422775"/>
            </a:xfrm>
            <a:custGeom>
              <a:avLst/>
              <a:gdLst>
                <a:gd name="connsiteX0" fmla="*/ 0 w 3982831"/>
                <a:gd name="connsiteY0" fmla="*/ 101281 h 1012805"/>
                <a:gd name="connsiteX1" fmla="*/ 29665 w 3982831"/>
                <a:gd name="connsiteY1" fmla="*/ 29665 h 1012805"/>
                <a:gd name="connsiteX2" fmla="*/ 101282 w 3982831"/>
                <a:gd name="connsiteY2" fmla="*/ 1 h 1012805"/>
                <a:gd name="connsiteX3" fmla="*/ 3881550 w 3982831"/>
                <a:gd name="connsiteY3" fmla="*/ 0 h 1012805"/>
                <a:gd name="connsiteX4" fmla="*/ 3953166 w 3982831"/>
                <a:gd name="connsiteY4" fmla="*/ 29665 h 1012805"/>
                <a:gd name="connsiteX5" fmla="*/ 3982830 w 3982831"/>
                <a:gd name="connsiteY5" fmla="*/ 101282 h 1012805"/>
                <a:gd name="connsiteX6" fmla="*/ 3982831 w 3982831"/>
                <a:gd name="connsiteY6" fmla="*/ 911524 h 1012805"/>
                <a:gd name="connsiteX7" fmla="*/ 3953166 w 3982831"/>
                <a:gd name="connsiteY7" fmla="*/ 983141 h 1012805"/>
                <a:gd name="connsiteX8" fmla="*/ 3881549 w 3982831"/>
                <a:gd name="connsiteY8" fmla="*/ 1012805 h 1012805"/>
                <a:gd name="connsiteX9" fmla="*/ 101281 w 3982831"/>
                <a:gd name="connsiteY9" fmla="*/ 1012805 h 1012805"/>
                <a:gd name="connsiteX10" fmla="*/ 29665 w 3982831"/>
                <a:gd name="connsiteY10" fmla="*/ 983140 h 1012805"/>
                <a:gd name="connsiteX11" fmla="*/ 1 w 3982831"/>
                <a:gd name="connsiteY11" fmla="*/ 911523 h 1012805"/>
                <a:gd name="connsiteX12" fmla="*/ 0 w 3982831"/>
                <a:gd name="connsiteY12" fmla="*/ 101281 h 1012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82831" h="1012805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3881550" y="0"/>
                  </a:lnTo>
                  <a:cubicBezTo>
                    <a:pt x="3908411" y="0"/>
                    <a:pt x="3934173" y="10671"/>
                    <a:pt x="3953166" y="29665"/>
                  </a:cubicBezTo>
                  <a:cubicBezTo>
                    <a:pt x="3972160" y="48659"/>
                    <a:pt x="3982830" y="74420"/>
                    <a:pt x="3982830" y="101282"/>
                  </a:cubicBezTo>
                  <a:cubicBezTo>
                    <a:pt x="3982830" y="371363"/>
                    <a:pt x="3982831" y="641443"/>
                    <a:pt x="3982831" y="911524"/>
                  </a:cubicBezTo>
                  <a:cubicBezTo>
                    <a:pt x="3982831" y="938385"/>
                    <a:pt x="3972160" y="964147"/>
                    <a:pt x="3953166" y="983141"/>
                  </a:cubicBezTo>
                  <a:cubicBezTo>
                    <a:pt x="3934172" y="1002135"/>
                    <a:pt x="3908411" y="1012806"/>
                    <a:pt x="3881549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89804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64" tIns="105864" rIns="105864" bIns="105864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Ішкі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362762" y="3006762"/>
              <a:ext cx="3959560" cy="3508640"/>
            </a:xfrm>
            <a:custGeom>
              <a:avLst/>
              <a:gdLst>
                <a:gd name="connsiteX0" fmla="*/ 0 w 3959560"/>
                <a:gd name="connsiteY0" fmla="*/ 229217 h 2292172"/>
                <a:gd name="connsiteX1" fmla="*/ 67136 w 3959560"/>
                <a:gd name="connsiteY1" fmla="*/ 67136 h 2292172"/>
                <a:gd name="connsiteX2" fmla="*/ 229217 w 3959560"/>
                <a:gd name="connsiteY2" fmla="*/ 0 h 2292172"/>
                <a:gd name="connsiteX3" fmla="*/ 3730343 w 3959560"/>
                <a:gd name="connsiteY3" fmla="*/ 0 h 2292172"/>
                <a:gd name="connsiteX4" fmla="*/ 3892424 w 3959560"/>
                <a:gd name="connsiteY4" fmla="*/ 67136 h 2292172"/>
                <a:gd name="connsiteX5" fmla="*/ 3959560 w 3959560"/>
                <a:gd name="connsiteY5" fmla="*/ 229217 h 2292172"/>
                <a:gd name="connsiteX6" fmla="*/ 3959560 w 3959560"/>
                <a:gd name="connsiteY6" fmla="*/ 2062955 h 2292172"/>
                <a:gd name="connsiteX7" fmla="*/ 3892424 w 3959560"/>
                <a:gd name="connsiteY7" fmla="*/ 2225036 h 2292172"/>
                <a:gd name="connsiteX8" fmla="*/ 3730343 w 3959560"/>
                <a:gd name="connsiteY8" fmla="*/ 2292172 h 2292172"/>
                <a:gd name="connsiteX9" fmla="*/ 229217 w 3959560"/>
                <a:gd name="connsiteY9" fmla="*/ 2292172 h 2292172"/>
                <a:gd name="connsiteX10" fmla="*/ 67136 w 3959560"/>
                <a:gd name="connsiteY10" fmla="*/ 2225036 h 2292172"/>
                <a:gd name="connsiteX11" fmla="*/ 0 w 3959560"/>
                <a:gd name="connsiteY11" fmla="*/ 2062955 h 2292172"/>
                <a:gd name="connsiteX12" fmla="*/ 0 w 3959560"/>
                <a:gd name="connsiteY12" fmla="*/ 229217 h 229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59560" h="2292172">
                  <a:moveTo>
                    <a:pt x="0" y="229217"/>
                  </a:moveTo>
                  <a:cubicBezTo>
                    <a:pt x="0" y="168425"/>
                    <a:pt x="24150" y="110123"/>
                    <a:pt x="67136" y="67136"/>
                  </a:cubicBezTo>
                  <a:cubicBezTo>
                    <a:pt x="110123" y="24150"/>
                    <a:pt x="168425" y="0"/>
                    <a:pt x="229217" y="0"/>
                  </a:cubicBezTo>
                  <a:lnTo>
                    <a:pt x="3730343" y="0"/>
                  </a:lnTo>
                  <a:cubicBezTo>
                    <a:pt x="3791135" y="0"/>
                    <a:pt x="3849437" y="24150"/>
                    <a:pt x="3892424" y="67136"/>
                  </a:cubicBezTo>
                  <a:cubicBezTo>
                    <a:pt x="3935410" y="110123"/>
                    <a:pt x="3959560" y="168425"/>
                    <a:pt x="3959560" y="229217"/>
                  </a:cubicBezTo>
                  <a:lnTo>
                    <a:pt x="3959560" y="2062955"/>
                  </a:lnTo>
                  <a:cubicBezTo>
                    <a:pt x="3959560" y="2123747"/>
                    <a:pt x="3935410" y="2182049"/>
                    <a:pt x="3892424" y="2225036"/>
                  </a:cubicBezTo>
                  <a:cubicBezTo>
                    <a:pt x="3849437" y="2268023"/>
                    <a:pt x="3791135" y="2292172"/>
                    <a:pt x="3730343" y="2292172"/>
                  </a:cubicBezTo>
                  <a:lnTo>
                    <a:pt x="229217" y="2292172"/>
                  </a:lnTo>
                  <a:cubicBezTo>
                    <a:pt x="168425" y="2292172"/>
                    <a:pt x="110123" y="2268022"/>
                    <a:pt x="67136" y="2225036"/>
                  </a:cubicBezTo>
                  <a:cubicBezTo>
                    <a:pt x="24149" y="2182049"/>
                    <a:pt x="0" y="2123747"/>
                    <a:pt x="0" y="2062955"/>
                  </a:cubicBezTo>
                  <a:lnTo>
                    <a:pt x="0" y="22921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3335" tIns="143335" rIns="143335" bIns="143335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Акционерлер</a:t>
              </a:r>
            </a:p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Басшылар</a:t>
              </a:r>
            </a:p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Менеджерлер</a:t>
              </a:r>
            </a:p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Негізгі бөлімше басшылары</a:t>
              </a:r>
            </a:p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Қызметкерлер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5412086" y="1997874"/>
              <a:ext cx="5723406" cy="683481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Полилиния 20"/>
            <p:cNvSpPr/>
            <p:nvPr/>
          </p:nvSpPr>
          <p:spPr>
            <a:xfrm>
              <a:off x="5608876" y="2082053"/>
              <a:ext cx="5723405" cy="515123"/>
            </a:xfrm>
            <a:custGeom>
              <a:avLst/>
              <a:gdLst>
                <a:gd name="connsiteX0" fmla="*/ 0 w 5723406"/>
                <a:gd name="connsiteY0" fmla="*/ 68348 h 683481"/>
                <a:gd name="connsiteX1" fmla="*/ 20019 w 5723406"/>
                <a:gd name="connsiteY1" fmla="*/ 20019 h 683481"/>
                <a:gd name="connsiteX2" fmla="*/ 68348 w 5723406"/>
                <a:gd name="connsiteY2" fmla="*/ 0 h 683481"/>
                <a:gd name="connsiteX3" fmla="*/ 5655058 w 5723406"/>
                <a:gd name="connsiteY3" fmla="*/ 0 h 683481"/>
                <a:gd name="connsiteX4" fmla="*/ 5703387 w 5723406"/>
                <a:gd name="connsiteY4" fmla="*/ 20019 h 683481"/>
                <a:gd name="connsiteX5" fmla="*/ 5723406 w 5723406"/>
                <a:gd name="connsiteY5" fmla="*/ 68348 h 683481"/>
                <a:gd name="connsiteX6" fmla="*/ 5723406 w 5723406"/>
                <a:gd name="connsiteY6" fmla="*/ 615133 h 683481"/>
                <a:gd name="connsiteX7" fmla="*/ 5703387 w 5723406"/>
                <a:gd name="connsiteY7" fmla="*/ 663462 h 683481"/>
                <a:gd name="connsiteX8" fmla="*/ 5655058 w 5723406"/>
                <a:gd name="connsiteY8" fmla="*/ 683481 h 683481"/>
                <a:gd name="connsiteX9" fmla="*/ 68348 w 5723406"/>
                <a:gd name="connsiteY9" fmla="*/ 683481 h 683481"/>
                <a:gd name="connsiteX10" fmla="*/ 20019 w 5723406"/>
                <a:gd name="connsiteY10" fmla="*/ 663462 h 683481"/>
                <a:gd name="connsiteX11" fmla="*/ 0 w 5723406"/>
                <a:gd name="connsiteY11" fmla="*/ 615133 h 683481"/>
                <a:gd name="connsiteX12" fmla="*/ 0 w 5723406"/>
                <a:gd name="connsiteY12" fmla="*/ 68348 h 68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23406" h="683481">
                  <a:moveTo>
                    <a:pt x="0" y="68348"/>
                  </a:moveTo>
                  <a:cubicBezTo>
                    <a:pt x="0" y="50221"/>
                    <a:pt x="7201" y="32836"/>
                    <a:pt x="20019" y="20019"/>
                  </a:cubicBezTo>
                  <a:cubicBezTo>
                    <a:pt x="32837" y="7201"/>
                    <a:pt x="50221" y="0"/>
                    <a:pt x="68348" y="0"/>
                  </a:cubicBezTo>
                  <a:lnTo>
                    <a:pt x="5655058" y="0"/>
                  </a:lnTo>
                  <a:cubicBezTo>
                    <a:pt x="5673185" y="0"/>
                    <a:pt x="5690570" y="7201"/>
                    <a:pt x="5703387" y="20019"/>
                  </a:cubicBezTo>
                  <a:cubicBezTo>
                    <a:pt x="5716205" y="32837"/>
                    <a:pt x="5723406" y="50221"/>
                    <a:pt x="5723406" y="68348"/>
                  </a:cubicBezTo>
                  <a:lnTo>
                    <a:pt x="5723406" y="615133"/>
                  </a:lnTo>
                  <a:cubicBezTo>
                    <a:pt x="5723406" y="633260"/>
                    <a:pt x="5716205" y="650645"/>
                    <a:pt x="5703387" y="663462"/>
                  </a:cubicBezTo>
                  <a:cubicBezTo>
                    <a:pt x="5690569" y="676280"/>
                    <a:pt x="5673185" y="683481"/>
                    <a:pt x="5655058" y="683481"/>
                  </a:cubicBezTo>
                  <a:lnTo>
                    <a:pt x="68348" y="683481"/>
                  </a:lnTo>
                  <a:cubicBezTo>
                    <a:pt x="50221" y="683481"/>
                    <a:pt x="32836" y="676280"/>
                    <a:pt x="20019" y="663462"/>
                  </a:cubicBezTo>
                  <a:cubicBezTo>
                    <a:pt x="7201" y="650644"/>
                    <a:pt x="0" y="633260"/>
                    <a:pt x="0" y="615133"/>
                  </a:cubicBezTo>
                  <a:lnTo>
                    <a:pt x="0" y="6834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218" tIns="96218" rIns="96218" bIns="96218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Сыртқы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538407" y="2841176"/>
              <a:ext cx="3692981" cy="1702409"/>
            </a:xfrm>
            <a:custGeom>
              <a:avLst/>
              <a:gdLst>
                <a:gd name="connsiteX0" fmla="*/ 0 w 2303694"/>
                <a:gd name="connsiteY0" fmla="*/ 101281 h 1012805"/>
                <a:gd name="connsiteX1" fmla="*/ 29665 w 2303694"/>
                <a:gd name="connsiteY1" fmla="*/ 29665 h 1012805"/>
                <a:gd name="connsiteX2" fmla="*/ 101282 w 2303694"/>
                <a:gd name="connsiteY2" fmla="*/ 1 h 1012805"/>
                <a:gd name="connsiteX3" fmla="*/ 2202413 w 2303694"/>
                <a:gd name="connsiteY3" fmla="*/ 0 h 1012805"/>
                <a:gd name="connsiteX4" fmla="*/ 2274029 w 2303694"/>
                <a:gd name="connsiteY4" fmla="*/ 29665 h 1012805"/>
                <a:gd name="connsiteX5" fmla="*/ 2303693 w 2303694"/>
                <a:gd name="connsiteY5" fmla="*/ 101282 h 1012805"/>
                <a:gd name="connsiteX6" fmla="*/ 2303694 w 2303694"/>
                <a:gd name="connsiteY6" fmla="*/ 911524 h 1012805"/>
                <a:gd name="connsiteX7" fmla="*/ 2274029 w 2303694"/>
                <a:gd name="connsiteY7" fmla="*/ 983141 h 1012805"/>
                <a:gd name="connsiteX8" fmla="*/ 2202412 w 2303694"/>
                <a:gd name="connsiteY8" fmla="*/ 1012805 h 1012805"/>
                <a:gd name="connsiteX9" fmla="*/ 101281 w 2303694"/>
                <a:gd name="connsiteY9" fmla="*/ 1012805 h 1012805"/>
                <a:gd name="connsiteX10" fmla="*/ 29665 w 2303694"/>
                <a:gd name="connsiteY10" fmla="*/ 983140 h 1012805"/>
                <a:gd name="connsiteX11" fmla="*/ 1 w 2303694"/>
                <a:gd name="connsiteY11" fmla="*/ 911523 h 1012805"/>
                <a:gd name="connsiteX12" fmla="*/ 0 w 2303694"/>
                <a:gd name="connsiteY12" fmla="*/ 101281 h 1012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3694" h="1012805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2202413" y="0"/>
                  </a:lnTo>
                  <a:cubicBezTo>
                    <a:pt x="2229274" y="0"/>
                    <a:pt x="2255036" y="10671"/>
                    <a:pt x="2274029" y="29665"/>
                  </a:cubicBezTo>
                  <a:cubicBezTo>
                    <a:pt x="2293023" y="48659"/>
                    <a:pt x="2303693" y="74420"/>
                    <a:pt x="2303693" y="101282"/>
                  </a:cubicBezTo>
                  <a:cubicBezTo>
                    <a:pt x="2303693" y="371363"/>
                    <a:pt x="2303694" y="641443"/>
                    <a:pt x="2303694" y="911524"/>
                  </a:cubicBezTo>
                  <a:cubicBezTo>
                    <a:pt x="2303694" y="938385"/>
                    <a:pt x="2293023" y="964147"/>
                    <a:pt x="2274029" y="983141"/>
                  </a:cubicBezTo>
                  <a:cubicBezTo>
                    <a:pt x="2255035" y="1002135"/>
                    <a:pt x="2229274" y="1012806"/>
                    <a:pt x="2202412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64" tIns="105864" rIns="105864" bIns="105864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Тікелей қаржылық қызығушылығы бар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4545262" y="4759694"/>
              <a:ext cx="3686127" cy="1777427"/>
            </a:xfrm>
            <a:custGeom>
              <a:avLst/>
              <a:gdLst>
                <a:gd name="connsiteX0" fmla="*/ 0 w 2223053"/>
                <a:gd name="connsiteY0" fmla="*/ 101281 h 1012805"/>
                <a:gd name="connsiteX1" fmla="*/ 29665 w 2223053"/>
                <a:gd name="connsiteY1" fmla="*/ 29665 h 1012805"/>
                <a:gd name="connsiteX2" fmla="*/ 101282 w 2223053"/>
                <a:gd name="connsiteY2" fmla="*/ 1 h 1012805"/>
                <a:gd name="connsiteX3" fmla="*/ 2121772 w 2223053"/>
                <a:gd name="connsiteY3" fmla="*/ 0 h 1012805"/>
                <a:gd name="connsiteX4" fmla="*/ 2193388 w 2223053"/>
                <a:gd name="connsiteY4" fmla="*/ 29665 h 1012805"/>
                <a:gd name="connsiteX5" fmla="*/ 2223052 w 2223053"/>
                <a:gd name="connsiteY5" fmla="*/ 101282 h 1012805"/>
                <a:gd name="connsiteX6" fmla="*/ 2223053 w 2223053"/>
                <a:gd name="connsiteY6" fmla="*/ 911524 h 1012805"/>
                <a:gd name="connsiteX7" fmla="*/ 2193388 w 2223053"/>
                <a:gd name="connsiteY7" fmla="*/ 983141 h 1012805"/>
                <a:gd name="connsiteX8" fmla="*/ 2121771 w 2223053"/>
                <a:gd name="connsiteY8" fmla="*/ 1012805 h 1012805"/>
                <a:gd name="connsiteX9" fmla="*/ 101281 w 2223053"/>
                <a:gd name="connsiteY9" fmla="*/ 1012805 h 1012805"/>
                <a:gd name="connsiteX10" fmla="*/ 29665 w 2223053"/>
                <a:gd name="connsiteY10" fmla="*/ 983140 h 1012805"/>
                <a:gd name="connsiteX11" fmla="*/ 1 w 2223053"/>
                <a:gd name="connsiteY11" fmla="*/ 911523 h 1012805"/>
                <a:gd name="connsiteX12" fmla="*/ 0 w 2223053"/>
                <a:gd name="connsiteY12" fmla="*/ 101281 h 1012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23053" h="1012805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2121772" y="0"/>
                  </a:lnTo>
                  <a:cubicBezTo>
                    <a:pt x="2148633" y="0"/>
                    <a:pt x="2174395" y="10671"/>
                    <a:pt x="2193388" y="29665"/>
                  </a:cubicBezTo>
                  <a:cubicBezTo>
                    <a:pt x="2212382" y="48659"/>
                    <a:pt x="2223052" y="74420"/>
                    <a:pt x="2223052" y="101282"/>
                  </a:cubicBezTo>
                  <a:cubicBezTo>
                    <a:pt x="2223052" y="371363"/>
                    <a:pt x="2223053" y="641443"/>
                    <a:pt x="2223053" y="911524"/>
                  </a:cubicBezTo>
                  <a:cubicBezTo>
                    <a:pt x="2223053" y="938385"/>
                    <a:pt x="2212382" y="964147"/>
                    <a:pt x="2193388" y="983141"/>
                  </a:cubicBezTo>
                  <a:cubicBezTo>
                    <a:pt x="2174394" y="1002135"/>
                    <a:pt x="2148633" y="1012806"/>
                    <a:pt x="2121771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64" tIns="105864" rIns="105864" bIns="105864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Инвесторлар</a:t>
              </a:r>
            </a:p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Кредиторлар</a:t>
              </a:r>
            </a:p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Сатып алушылар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8387843" y="2841176"/>
              <a:ext cx="3515120" cy="1534052"/>
            </a:xfrm>
            <a:custGeom>
              <a:avLst/>
              <a:gdLst>
                <a:gd name="connsiteX0" fmla="*/ 0 w 2662212"/>
                <a:gd name="connsiteY0" fmla="*/ 101281 h 1012805"/>
                <a:gd name="connsiteX1" fmla="*/ 29665 w 2662212"/>
                <a:gd name="connsiteY1" fmla="*/ 29665 h 1012805"/>
                <a:gd name="connsiteX2" fmla="*/ 101282 w 2662212"/>
                <a:gd name="connsiteY2" fmla="*/ 1 h 1012805"/>
                <a:gd name="connsiteX3" fmla="*/ 2560931 w 2662212"/>
                <a:gd name="connsiteY3" fmla="*/ 0 h 1012805"/>
                <a:gd name="connsiteX4" fmla="*/ 2632547 w 2662212"/>
                <a:gd name="connsiteY4" fmla="*/ 29665 h 1012805"/>
                <a:gd name="connsiteX5" fmla="*/ 2662211 w 2662212"/>
                <a:gd name="connsiteY5" fmla="*/ 101282 h 1012805"/>
                <a:gd name="connsiteX6" fmla="*/ 2662212 w 2662212"/>
                <a:gd name="connsiteY6" fmla="*/ 911524 h 1012805"/>
                <a:gd name="connsiteX7" fmla="*/ 2632547 w 2662212"/>
                <a:gd name="connsiteY7" fmla="*/ 983141 h 1012805"/>
                <a:gd name="connsiteX8" fmla="*/ 2560930 w 2662212"/>
                <a:gd name="connsiteY8" fmla="*/ 1012805 h 1012805"/>
                <a:gd name="connsiteX9" fmla="*/ 101281 w 2662212"/>
                <a:gd name="connsiteY9" fmla="*/ 1012805 h 1012805"/>
                <a:gd name="connsiteX10" fmla="*/ 29665 w 2662212"/>
                <a:gd name="connsiteY10" fmla="*/ 983140 h 1012805"/>
                <a:gd name="connsiteX11" fmla="*/ 1 w 2662212"/>
                <a:gd name="connsiteY11" fmla="*/ 911523 h 1012805"/>
                <a:gd name="connsiteX12" fmla="*/ 0 w 2662212"/>
                <a:gd name="connsiteY12" fmla="*/ 101281 h 1012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62212" h="1012805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2560931" y="0"/>
                  </a:lnTo>
                  <a:cubicBezTo>
                    <a:pt x="2587792" y="0"/>
                    <a:pt x="2613554" y="10671"/>
                    <a:pt x="2632547" y="29665"/>
                  </a:cubicBezTo>
                  <a:cubicBezTo>
                    <a:pt x="2651541" y="48659"/>
                    <a:pt x="2662211" y="74420"/>
                    <a:pt x="2662211" y="101282"/>
                  </a:cubicBezTo>
                  <a:cubicBezTo>
                    <a:pt x="2662211" y="371363"/>
                    <a:pt x="2662212" y="641443"/>
                    <a:pt x="2662212" y="911524"/>
                  </a:cubicBezTo>
                  <a:cubicBezTo>
                    <a:pt x="2662212" y="938385"/>
                    <a:pt x="2651541" y="964147"/>
                    <a:pt x="2632547" y="983141"/>
                  </a:cubicBezTo>
                  <a:cubicBezTo>
                    <a:pt x="2613553" y="1002135"/>
                    <a:pt x="2587792" y="1012806"/>
                    <a:pt x="2560930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64" tIns="105864" rIns="105864" bIns="105864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Жанама қаржылық қызығушылығы бар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8387844" y="4529007"/>
              <a:ext cx="3515120" cy="2008114"/>
            </a:xfrm>
            <a:custGeom>
              <a:avLst/>
              <a:gdLst>
                <a:gd name="connsiteX0" fmla="*/ 0 w 3602750"/>
                <a:gd name="connsiteY0" fmla="*/ 101281 h 1012805"/>
                <a:gd name="connsiteX1" fmla="*/ 29665 w 3602750"/>
                <a:gd name="connsiteY1" fmla="*/ 29665 h 1012805"/>
                <a:gd name="connsiteX2" fmla="*/ 101282 w 3602750"/>
                <a:gd name="connsiteY2" fmla="*/ 1 h 1012805"/>
                <a:gd name="connsiteX3" fmla="*/ 3501469 w 3602750"/>
                <a:gd name="connsiteY3" fmla="*/ 0 h 1012805"/>
                <a:gd name="connsiteX4" fmla="*/ 3573085 w 3602750"/>
                <a:gd name="connsiteY4" fmla="*/ 29665 h 1012805"/>
                <a:gd name="connsiteX5" fmla="*/ 3602749 w 3602750"/>
                <a:gd name="connsiteY5" fmla="*/ 101282 h 1012805"/>
                <a:gd name="connsiteX6" fmla="*/ 3602750 w 3602750"/>
                <a:gd name="connsiteY6" fmla="*/ 911524 h 1012805"/>
                <a:gd name="connsiteX7" fmla="*/ 3573085 w 3602750"/>
                <a:gd name="connsiteY7" fmla="*/ 983141 h 1012805"/>
                <a:gd name="connsiteX8" fmla="*/ 3501468 w 3602750"/>
                <a:gd name="connsiteY8" fmla="*/ 1012805 h 1012805"/>
                <a:gd name="connsiteX9" fmla="*/ 101281 w 3602750"/>
                <a:gd name="connsiteY9" fmla="*/ 1012805 h 1012805"/>
                <a:gd name="connsiteX10" fmla="*/ 29665 w 3602750"/>
                <a:gd name="connsiteY10" fmla="*/ 983140 h 1012805"/>
                <a:gd name="connsiteX11" fmla="*/ 1 w 3602750"/>
                <a:gd name="connsiteY11" fmla="*/ 911523 h 1012805"/>
                <a:gd name="connsiteX12" fmla="*/ 0 w 3602750"/>
                <a:gd name="connsiteY12" fmla="*/ 101281 h 1012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02750" h="1012805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3501469" y="0"/>
                  </a:lnTo>
                  <a:cubicBezTo>
                    <a:pt x="3528330" y="0"/>
                    <a:pt x="3554092" y="10671"/>
                    <a:pt x="3573085" y="29665"/>
                  </a:cubicBezTo>
                  <a:cubicBezTo>
                    <a:pt x="3592079" y="48659"/>
                    <a:pt x="3602749" y="74420"/>
                    <a:pt x="3602749" y="101282"/>
                  </a:cubicBezTo>
                  <a:cubicBezTo>
                    <a:pt x="3602749" y="371363"/>
                    <a:pt x="3602750" y="641443"/>
                    <a:pt x="3602750" y="911524"/>
                  </a:cubicBezTo>
                  <a:cubicBezTo>
                    <a:pt x="3602750" y="938385"/>
                    <a:pt x="3592079" y="964147"/>
                    <a:pt x="3573085" y="983141"/>
                  </a:cubicBezTo>
                  <a:cubicBezTo>
                    <a:pt x="3554091" y="1002135"/>
                    <a:pt x="3528330" y="1012806"/>
                    <a:pt x="3501468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64" tIns="105864" rIns="105864" bIns="105864" numCol="1" spcCol="1270" anchor="ctr" anchorCtr="0">
              <a:noAutofit/>
            </a:bodyPr>
            <a:lstStyle/>
            <a:p>
              <a:pPr algn="ctr" defTabSz="666750"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Салық органдары</a:t>
              </a:r>
            </a:p>
            <a:p>
              <a:pPr algn="ctr" defTabSz="666750"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kk-KZ" sz="2400" dirty="0">
                  <a:latin typeface="Times New Roman" pitchFamily="18" charset="0"/>
                  <a:cs typeface="Times New Roman" pitchFamily="18" charset="0"/>
                </a:rPr>
                <a:t>Статистикалық органдар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017" y="930165"/>
            <a:ext cx="5041106" cy="400955"/>
          </a:xfrm>
          <a:prstGeom prst="rect">
            <a:avLst/>
          </a:prstGeom>
          <a:gradFill flip="none" rotWithShape="1">
            <a:gsLst>
              <a:gs pos="0">
                <a:srgbClr val="B51717">
                  <a:tint val="66000"/>
                  <a:satMod val="160000"/>
                  <a:tint val="66000"/>
                  <a:satMod val="160000"/>
                </a:srgbClr>
              </a:gs>
              <a:gs pos="50000">
                <a:srgbClr val="B51717">
                  <a:tint val="66000"/>
                  <a:satMod val="160000"/>
                  <a:tint val="44500"/>
                  <a:satMod val="160000"/>
                </a:srgbClr>
              </a:gs>
              <a:gs pos="100000">
                <a:srgbClr val="B51717">
                  <a:tint val="66000"/>
                  <a:satMod val="160000"/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8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Бухгалтерлік есеп обьектілері</a:t>
            </a:r>
            <a:endParaRPr lang="ru-RU" sz="1800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18387" y="1924050"/>
            <a:ext cx="3710706" cy="685800"/>
          </a:xfrm>
          <a:prstGeom prst="rect">
            <a:avLst/>
          </a:prstGeom>
          <a:gradFill flip="none" rotWithShape="1">
            <a:gsLst>
              <a:gs pos="0">
                <a:srgbClr val="C72F2F">
                  <a:tint val="66000"/>
                  <a:satMod val="160000"/>
                </a:srgbClr>
              </a:gs>
              <a:gs pos="50000">
                <a:srgbClr val="C72F2F">
                  <a:tint val="44500"/>
                  <a:satMod val="160000"/>
                </a:srgbClr>
              </a:gs>
              <a:gs pos="100000">
                <a:srgbClr val="C72F2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Ұйымның шаруашылық қызметін құрайтын обьектілер</a:t>
            </a:r>
            <a:endParaRPr lang="ru-RU" sz="18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2865166"/>
            <a:ext cx="2592288" cy="682222"/>
          </a:xfrm>
          <a:prstGeom prst="rect">
            <a:avLst/>
          </a:prstGeom>
          <a:gradFill flip="none" rotWithShape="1">
            <a:gsLst>
              <a:gs pos="0">
                <a:srgbClr val="C72F2F">
                  <a:tint val="66000"/>
                  <a:satMod val="160000"/>
                </a:srgbClr>
              </a:gs>
              <a:gs pos="50000">
                <a:srgbClr val="C72F2F">
                  <a:tint val="44500"/>
                  <a:satMod val="160000"/>
                </a:srgbClr>
              </a:gs>
              <a:gs pos="100000">
                <a:srgbClr val="C72F2F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8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Шаруашылық үдерістері</a:t>
            </a:r>
            <a:endParaRPr lang="ru-RU" sz="18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0942" y="2861586"/>
            <a:ext cx="2376562" cy="828000"/>
          </a:xfrm>
          <a:prstGeom prst="rect">
            <a:avLst/>
          </a:prstGeom>
          <a:gradFill flip="none" rotWithShape="1">
            <a:gsLst>
              <a:gs pos="0">
                <a:srgbClr val="C72F2F">
                  <a:tint val="66000"/>
                  <a:satMod val="160000"/>
                </a:srgbClr>
              </a:gs>
              <a:gs pos="50000">
                <a:srgbClr val="C72F2F">
                  <a:tint val="44500"/>
                  <a:satMod val="160000"/>
                </a:srgbClr>
              </a:gs>
              <a:gs pos="100000">
                <a:srgbClr val="C72F2F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8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Шаруашылық қаржыларының түзілу көздері</a:t>
            </a:r>
            <a:endParaRPr lang="ru-RU" sz="18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288" y="2861588"/>
            <a:ext cx="1872878" cy="685800"/>
          </a:xfrm>
          <a:prstGeom prst="rect">
            <a:avLst/>
          </a:prstGeom>
          <a:gradFill flip="none" rotWithShape="1">
            <a:gsLst>
              <a:gs pos="0">
                <a:srgbClr val="C72F2F">
                  <a:tint val="66000"/>
                  <a:satMod val="160000"/>
                </a:srgbClr>
              </a:gs>
              <a:gs pos="50000">
                <a:srgbClr val="C72F2F">
                  <a:tint val="44500"/>
                  <a:satMod val="160000"/>
                </a:srgbClr>
              </a:gs>
              <a:gs pos="100000">
                <a:srgbClr val="C72F2F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8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Шаруашылық қаржылары</a:t>
            </a:r>
            <a:endParaRPr lang="ru-RU" sz="18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288" y="1907381"/>
            <a:ext cx="4105275" cy="685800"/>
          </a:xfrm>
          <a:prstGeom prst="rect">
            <a:avLst/>
          </a:prstGeom>
          <a:gradFill flip="none" rotWithShape="1">
            <a:gsLst>
              <a:gs pos="0">
                <a:srgbClr val="C72F2F">
                  <a:tint val="66000"/>
                  <a:satMod val="160000"/>
                </a:srgbClr>
              </a:gs>
              <a:gs pos="50000">
                <a:srgbClr val="C72F2F">
                  <a:tint val="44500"/>
                  <a:satMod val="160000"/>
                </a:srgbClr>
              </a:gs>
              <a:gs pos="100000">
                <a:srgbClr val="C72F2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8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Ұйымның шаруашылық қызметін қамтамасыз ететін обьектілер</a:t>
            </a:r>
            <a:endParaRPr lang="ru-RU" sz="1800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11982" y="4268391"/>
            <a:ext cx="2375297" cy="725091"/>
          </a:xfrm>
          <a:prstGeom prst="ellipse">
            <a:avLst/>
          </a:prstGeom>
          <a:gradFill flip="none" rotWithShape="1">
            <a:gsLst>
              <a:gs pos="0">
                <a:srgbClr val="C72F2F">
                  <a:tint val="66000"/>
                  <a:satMod val="160000"/>
                </a:srgbClr>
              </a:gs>
              <a:gs pos="50000">
                <a:srgbClr val="C72F2F">
                  <a:tint val="44500"/>
                  <a:satMod val="160000"/>
                </a:srgbClr>
              </a:gs>
              <a:gs pos="100000">
                <a:srgbClr val="C72F2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8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Қамтамасыз ету үдерісі</a:t>
            </a:r>
            <a:endParaRPr lang="ru-RU" sz="18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347443" y="4238626"/>
            <a:ext cx="2880122" cy="754856"/>
          </a:xfrm>
          <a:prstGeom prst="ellipse">
            <a:avLst/>
          </a:prstGeom>
          <a:gradFill flip="none" rotWithShape="1">
            <a:gsLst>
              <a:gs pos="0">
                <a:srgbClr val="C72F2F">
                  <a:tint val="66000"/>
                  <a:satMod val="160000"/>
                </a:srgbClr>
              </a:gs>
              <a:gs pos="50000">
                <a:srgbClr val="C72F2F">
                  <a:tint val="44500"/>
                  <a:satMod val="160000"/>
                </a:srgbClr>
              </a:gs>
              <a:gs pos="100000">
                <a:srgbClr val="C72F2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8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Өндіріс үдерісі</a:t>
            </a:r>
            <a:endParaRPr lang="ru-RU" sz="18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44854" y="4214813"/>
            <a:ext cx="2303859" cy="778669"/>
          </a:xfrm>
          <a:prstGeom prst="ellipse">
            <a:avLst/>
          </a:prstGeom>
          <a:gradFill flip="none" rotWithShape="1">
            <a:gsLst>
              <a:gs pos="0">
                <a:srgbClr val="C72F2F">
                  <a:tint val="66000"/>
                  <a:satMod val="160000"/>
                </a:srgbClr>
              </a:gs>
              <a:gs pos="50000">
                <a:srgbClr val="C72F2F">
                  <a:tint val="44500"/>
                  <a:satMod val="160000"/>
                </a:srgbClr>
              </a:gs>
              <a:gs pos="100000">
                <a:srgbClr val="C72F2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8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Сату үдерісі</a:t>
            </a:r>
            <a:endParaRPr lang="ru-RU" sz="18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95288" y="195263"/>
            <a:ext cx="8229600" cy="270272"/>
          </a:xfrm>
          <a:prstGeom prst="rect">
            <a:avLst/>
          </a:prstGeom>
        </p:spPr>
        <p:txBody>
          <a:bodyPr lIns="68577" tIns="34289" rIns="68577" bIns="34289"/>
          <a:lstStyle/>
          <a:p>
            <a:pPr algn="ctr" defTabSz="685766">
              <a:defRPr/>
            </a:pPr>
            <a:r>
              <a:rPr lang="kk-KZ" sz="1800" b="1" dirty="0">
                <a:latin typeface="Arial" pitchFamily="34" charset="0"/>
                <a:ea typeface="+mj-ea"/>
                <a:cs typeface="Arial" pitchFamily="34" charset="0"/>
              </a:rPr>
              <a:t>Бухгалтерлік есеп пәні </a:t>
            </a:r>
            <a:r>
              <a:rPr lang="kk-KZ" sz="1800" dirty="0">
                <a:latin typeface="Arial" pitchFamily="34" charset="0"/>
                <a:ea typeface="+mj-ea"/>
                <a:cs typeface="Arial" pitchFamily="34" charset="0"/>
              </a:rPr>
              <a:t>ұйымның қаржылық</a:t>
            </a:r>
            <a:r>
              <a:rPr lang="en-US" sz="1800" dirty="0">
                <a:latin typeface="Arial" pitchFamily="34" charset="0"/>
                <a:ea typeface="+mj-ea"/>
                <a:cs typeface="Arial" pitchFamily="34" charset="0"/>
              </a:rPr>
              <a:t>-</a:t>
            </a:r>
            <a:r>
              <a:rPr lang="kk-KZ" sz="1800" dirty="0">
                <a:latin typeface="Arial" pitchFamily="34" charset="0"/>
                <a:ea typeface="+mj-ea"/>
                <a:cs typeface="Arial" pitchFamily="34" charset="0"/>
              </a:rPr>
              <a:t>шаруашылық қызметі болып табылады.</a:t>
            </a:r>
            <a:endParaRPr lang="ru-RU" sz="18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842272" y="1362723"/>
            <a:ext cx="0" cy="135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411016" y="1497724"/>
            <a:ext cx="47529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380685" y="2622278"/>
            <a:ext cx="0" cy="2428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163991" y="1497723"/>
            <a:ext cx="0" cy="360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410941" y="1497723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619251" y="3917156"/>
            <a:ext cx="58328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619250" y="3944541"/>
            <a:ext cx="0" cy="323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787504" y="3917157"/>
            <a:ext cx="0" cy="2976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452123" y="3917156"/>
            <a:ext cx="0" cy="2702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492103" y="2622278"/>
            <a:ext cx="0" cy="2428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619249" y="2609850"/>
            <a:ext cx="0" cy="2428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6444854" y="3565921"/>
            <a:ext cx="0" cy="3512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ight Triangle 13"/>
          <p:cNvSpPr/>
          <p:nvPr/>
        </p:nvSpPr>
        <p:spPr>
          <a:xfrm rot="10800000">
            <a:off x="8234362" y="0"/>
            <a:ext cx="909638" cy="682229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  <p:bldP spid="10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83419" y="402432"/>
            <a:ext cx="3636169" cy="9453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Шаруашылық қаржылары</a:t>
            </a:r>
          </a:p>
          <a:p>
            <a:pPr algn="ctr" defTabSz="685766">
              <a:defRPr/>
            </a:pPr>
            <a:r>
              <a:rPr lang="kk-KZ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(ұйымның активтері, мүліктері)</a:t>
            </a:r>
            <a:endParaRPr lang="ru-R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412206" y="1347788"/>
            <a:ext cx="0" cy="189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83419" y="1537098"/>
            <a:ext cx="3673079" cy="31694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Айналымнан тыс активтер </a:t>
            </a:r>
          </a:p>
          <a:p>
            <a:pPr algn="ctr" defTabSz="685766"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Негізгі құралдар</a:t>
            </a:r>
          </a:p>
          <a:p>
            <a:pPr algn="ctr" defTabSz="685766"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Материалдық емес активтер</a:t>
            </a:r>
          </a:p>
          <a:p>
            <a:pPr algn="ctr" defTabSz="685766"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Ұзақ мерзімді қаржылық салымдар</a:t>
            </a:r>
          </a:p>
          <a:p>
            <a:pPr algn="ctr" defTabSz="685766"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Аяқталмаған құрылыс</a:t>
            </a:r>
          </a:p>
          <a:p>
            <a:pPr algn="ctr" defTabSz="685766">
              <a:defRPr/>
            </a:pPr>
            <a:endParaRPr lang="kk-KZ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defTabSz="685766">
              <a:defRPr/>
            </a:pPr>
            <a:r>
              <a:rPr lang="kk-KZ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Айналымдағы активтер</a:t>
            </a:r>
          </a:p>
          <a:p>
            <a:pPr algn="ctr" defTabSz="685766"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Материалдық</a:t>
            </a:r>
            <a:r>
              <a:rPr lang="en-US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өндірістік қорлар</a:t>
            </a:r>
          </a:p>
          <a:p>
            <a:pPr algn="ctr" defTabSz="685766"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Қысқа мерзімді қаржылық салымдар</a:t>
            </a:r>
          </a:p>
          <a:p>
            <a:pPr algn="ctr" defTabSz="685766"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Ақша қаржылары</a:t>
            </a:r>
          </a:p>
          <a:p>
            <a:pPr algn="ctr" defTabSz="685766"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Есеп айырысудағы қаржылар</a:t>
            </a:r>
            <a:endParaRPr lang="ru-R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ight Triangle 13"/>
          <p:cNvSpPr/>
          <p:nvPr/>
        </p:nvSpPr>
        <p:spPr>
          <a:xfrm rot="10800000">
            <a:off x="8234362" y="0"/>
            <a:ext cx="909638" cy="682229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/>
          </a:p>
        </p:txBody>
      </p:sp>
      <p:pic>
        <p:nvPicPr>
          <p:cNvPr id="2054" name="Picture 6" descr="Картинки по запросу основные средст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104" y="402432"/>
            <a:ext cx="4196953" cy="4102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Картинки по запросу нематериальные актив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5103" y="402432"/>
            <a:ext cx="4351734" cy="430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Картинки по запросу финансовые инвестици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35103" y="402432"/>
            <a:ext cx="4351734" cy="430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6" descr="Картинки по запросу незавершенное строительств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35103" y="402432"/>
            <a:ext cx="4351734" cy="430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2" name="Picture 24" descr="Картинки по запросу запасы на складах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35103" y="402432"/>
            <a:ext cx="4351734" cy="430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4" name="Picture 26" descr="Картинки по запросу инвестиции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35103" y="402432"/>
            <a:ext cx="4351734" cy="430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0" name="Picture 32" descr="Картинки по запросу денежные средства тенг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64907" y="402432"/>
            <a:ext cx="4021931" cy="430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2" name="Picture 34" descr="Картинки по запросу дебиторская задолженность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64907" y="402432"/>
            <a:ext cx="4021931" cy="430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9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5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5300" y="402432"/>
            <a:ext cx="3996929" cy="9453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Шаруашылық қаржыларының түзілу көздері </a:t>
            </a:r>
            <a:endParaRPr lang="ru-R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506266" y="1347788"/>
            <a:ext cx="0" cy="189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95300" y="1537098"/>
            <a:ext cx="3996929" cy="31694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indent="270260" algn="ctr" defTabSz="685766">
              <a:tabLst>
                <a:tab pos="336929" algn="l"/>
              </a:tabLst>
              <a:defRPr/>
            </a:pPr>
            <a:r>
              <a:rPr lang="kk-KZ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Меншікті көздер</a:t>
            </a:r>
          </a:p>
          <a:p>
            <a:pPr indent="270260" algn="ctr" defTabSz="685766">
              <a:tabLst>
                <a:tab pos="336929" algn="l"/>
              </a:tabLst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Жарғылық капитал</a:t>
            </a:r>
          </a:p>
          <a:p>
            <a:pPr indent="270260" algn="ctr" defTabSz="685766">
              <a:tabLst>
                <a:tab pos="336929" algn="l"/>
              </a:tabLst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Резервтік капитал</a:t>
            </a:r>
          </a:p>
          <a:p>
            <a:pPr indent="270260" algn="ctr" defTabSz="685766">
              <a:tabLst>
                <a:tab pos="336929" algn="l"/>
              </a:tabLst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Қосымша капитал</a:t>
            </a:r>
          </a:p>
          <a:p>
            <a:pPr indent="270260" algn="ctr" defTabSz="685766">
              <a:tabLst>
                <a:tab pos="336929" algn="l"/>
              </a:tabLst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Бөлінбеген пайда</a:t>
            </a:r>
          </a:p>
          <a:p>
            <a:pPr indent="270260" algn="ctr" defTabSz="685766">
              <a:tabLst>
                <a:tab pos="336929" algn="l"/>
              </a:tabLst>
              <a:defRPr/>
            </a:pPr>
            <a:endParaRPr lang="kk-KZ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270260" algn="ctr" defTabSz="685766">
              <a:tabLst>
                <a:tab pos="336929" algn="l"/>
              </a:tabLst>
              <a:defRPr/>
            </a:pPr>
            <a:r>
              <a:rPr lang="kk-KZ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Қарыздық көздер</a:t>
            </a:r>
          </a:p>
          <a:p>
            <a:pPr indent="270260" algn="ctr" defTabSz="685766">
              <a:tabLst>
                <a:tab pos="336929" algn="l"/>
              </a:tabLst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Банк кредиттері</a:t>
            </a:r>
          </a:p>
          <a:p>
            <a:pPr indent="270260" algn="ctr" defTabSz="685766">
              <a:tabLst>
                <a:tab pos="336929" algn="l"/>
              </a:tabLst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Қарыздық қаржылар</a:t>
            </a:r>
          </a:p>
          <a:p>
            <a:pPr indent="270260" algn="ctr" defTabSz="685766">
              <a:tabLst>
                <a:tab pos="336929" algn="l"/>
              </a:tabLst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Кредиторлық берешек</a:t>
            </a:r>
            <a:endParaRPr lang="ru-R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ight Triangle 13"/>
          <p:cNvSpPr/>
          <p:nvPr/>
        </p:nvSpPr>
        <p:spPr>
          <a:xfrm rot="10800000">
            <a:off x="8234362" y="0"/>
            <a:ext cx="909638" cy="682229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/>
          </a:p>
        </p:txBody>
      </p:sp>
      <p:pic>
        <p:nvPicPr>
          <p:cNvPr id="14338" name="Picture 2" descr="Картинки по запросу собственный капита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104" y="402432"/>
            <a:ext cx="4162425" cy="430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Картинки по запросу заемный капита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402432"/>
            <a:ext cx="4186238" cy="430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507016" cy="857250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kk-KZ" sz="1500" b="1" dirty="0">
                <a:latin typeface="Arial" charset="0"/>
                <a:cs typeface="Arial" charset="0"/>
              </a:rPr>
              <a:t>Бухгалтерлік есеп әдісі </a:t>
            </a:r>
            <a:r>
              <a:rPr lang="en-US" sz="1500" dirty="0">
                <a:latin typeface="Arial" charset="0"/>
                <a:cs typeface="Arial" charset="0"/>
              </a:rPr>
              <a:t>–</a:t>
            </a:r>
            <a:r>
              <a:rPr lang="kk-KZ" sz="1500" dirty="0">
                <a:latin typeface="Arial" charset="0"/>
                <a:cs typeface="Arial" charset="0"/>
              </a:rPr>
              <a:t> бұл олардың көмегімен бухгалтерлік есеп пәні зерттелетін тәсілдер мен әдістердің жиынтығы.</a:t>
            </a:r>
            <a:br>
              <a:rPr lang="kk-KZ" sz="1500" dirty="0"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288" y="789385"/>
            <a:ext cx="8318897" cy="4857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tabLst>
                <a:tab pos="0" algn="l"/>
                <a:tab pos="202396" algn="l"/>
              </a:tabLst>
              <a:defRPr/>
            </a:pPr>
            <a:r>
              <a:rPr lang="kk-KZ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Бухгалтерлік есеп әдісінің элементтері деп аталатын сегіз тәсілдер мен әдістері бар.</a:t>
            </a:r>
            <a:endParaRPr lang="ru-R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defTabSz="685766"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251223" y="1734742"/>
            <a:ext cx="1534715" cy="621506"/>
          </a:xfrm>
          <a:prstGeom prst="cub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Құжаттау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728662" y="2247900"/>
            <a:ext cx="1395413" cy="377429"/>
          </a:xfrm>
          <a:prstGeom prst="cub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Түгендеу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2314576" y="1762125"/>
            <a:ext cx="1754981" cy="485775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Бухгалтерлік есеп шоттары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Куб 13"/>
          <p:cNvSpPr/>
          <p:nvPr/>
        </p:nvSpPr>
        <p:spPr>
          <a:xfrm>
            <a:off x="4787504" y="2247900"/>
            <a:ext cx="2160984" cy="377429"/>
          </a:xfrm>
          <a:prstGeom prst="cube">
            <a:avLst/>
          </a:prstGeom>
          <a:solidFill>
            <a:srgbClr val="D79C6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Калькуляция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Куб 14"/>
          <p:cNvSpPr/>
          <p:nvPr/>
        </p:nvSpPr>
        <p:spPr>
          <a:xfrm>
            <a:off x="4572000" y="1762125"/>
            <a:ext cx="2015729" cy="485775"/>
          </a:xfrm>
          <a:prstGeom prst="cube">
            <a:avLst/>
          </a:prstGeom>
          <a:solidFill>
            <a:srgbClr val="D79C6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Бағалау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Куб 15"/>
          <p:cNvSpPr/>
          <p:nvPr/>
        </p:nvSpPr>
        <p:spPr>
          <a:xfrm>
            <a:off x="7284244" y="2247900"/>
            <a:ext cx="1679972" cy="491729"/>
          </a:xfrm>
          <a:prstGeom prst="cube">
            <a:avLst/>
          </a:prstGeom>
          <a:solidFill>
            <a:srgbClr val="D88C5E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Қаржылық есептілік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7118747" y="1762125"/>
            <a:ext cx="1557338" cy="485775"/>
          </a:xfrm>
          <a:prstGeom prst="cube">
            <a:avLst/>
          </a:prstGeom>
          <a:solidFill>
            <a:srgbClr val="D88C5E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Бухгалтерлік баланс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Куб 17"/>
          <p:cNvSpPr/>
          <p:nvPr/>
        </p:nvSpPr>
        <p:spPr>
          <a:xfrm>
            <a:off x="2556272" y="2247900"/>
            <a:ext cx="1871663" cy="377429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Екі жақты жазу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ight Triangle 13"/>
          <p:cNvSpPr/>
          <p:nvPr/>
        </p:nvSpPr>
        <p:spPr>
          <a:xfrm rot="10800000">
            <a:off x="8234362" y="0"/>
            <a:ext cx="909638" cy="682229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4427935" y="1275160"/>
            <a:ext cx="0" cy="16787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61925" y="1443038"/>
            <a:ext cx="8829675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161925" y="4776788"/>
            <a:ext cx="8802291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61925" y="1443038"/>
            <a:ext cx="0" cy="333375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964216" y="1443038"/>
            <a:ext cx="27384" cy="333375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1265635" y="1443037"/>
            <a:ext cx="0" cy="291704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192066" y="1469232"/>
            <a:ext cx="0" cy="292894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781675" y="1469232"/>
            <a:ext cx="0" cy="292894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8064104" y="1443037"/>
            <a:ext cx="0" cy="291704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1927622" y="1469232"/>
            <a:ext cx="0" cy="778669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4220766" y="1469232"/>
            <a:ext cx="0" cy="778669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6804422" y="1443037"/>
            <a:ext cx="0" cy="777479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8752285" y="1469232"/>
            <a:ext cx="0" cy="778669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Левая фигурная скобка 52"/>
          <p:cNvSpPr/>
          <p:nvPr/>
        </p:nvSpPr>
        <p:spPr>
          <a:xfrm rot="16200000">
            <a:off x="719138" y="2301479"/>
            <a:ext cx="297656" cy="945356"/>
          </a:xfrm>
          <a:prstGeom prst="leftBr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endParaRPr lang="ru-RU" dirty="0"/>
          </a:p>
        </p:txBody>
      </p:sp>
      <p:sp>
        <p:nvSpPr>
          <p:cNvPr id="54" name="Левая фигурная скобка 53"/>
          <p:cNvSpPr/>
          <p:nvPr/>
        </p:nvSpPr>
        <p:spPr>
          <a:xfrm rot="16200000">
            <a:off x="2638426" y="2301479"/>
            <a:ext cx="297656" cy="945356"/>
          </a:xfrm>
          <a:prstGeom prst="leftBr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endParaRPr lang="ru-RU" dirty="0"/>
          </a:p>
        </p:txBody>
      </p:sp>
      <p:sp>
        <p:nvSpPr>
          <p:cNvPr id="55" name="Левая фигурная скобка 54"/>
          <p:cNvSpPr/>
          <p:nvPr/>
        </p:nvSpPr>
        <p:spPr>
          <a:xfrm rot="16200000">
            <a:off x="4895851" y="2301479"/>
            <a:ext cx="297656" cy="945356"/>
          </a:xfrm>
          <a:prstGeom prst="leftBr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endParaRPr lang="ru-RU" dirty="0"/>
          </a:p>
        </p:txBody>
      </p:sp>
      <p:sp>
        <p:nvSpPr>
          <p:cNvPr id="56" name="Левая фигурная скобка 55"/>
          <p:cNvSpPr/>
          <p:nvPr/>
        </p:nvSpPr>
        <p:spPr>
          <a:xfrm rot="16200000">
            <a:off x="7442598" y="2450307"/>
            <a:ext cx="297656" cy="945356"/>
          </a:xfrm>
          <a:prstGeom prst="leftBr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endParaRPr lang="ru-RU" dirty="0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251522" y="3071256"/>
            <a:ext cx="1872207" cy="15519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Шаруашылы</a:t>
            </a: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 операцияларды тіркеу және оларды жүзеге асыруды бақылау үшін пайдаланады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2315018" y="3071256"/>
            <a:ext cx="1906200" cy="15519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Шаруашылық операциялардың ағымдағы есебі үшін пайдаланады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572000" y="3071256"/>
            <a:ext cx="2160240" cy="15519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Бухгалтерлік есеп обьектілерін құндық өлшеу үшін пайдаланады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948262" y="3071258"/>
            <a:ext cx="1917000" cy="15519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685766">
              <a:defRPr/>
            </a:pPr>
            <a:r>
              <a:rPr lang="kk-K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Бухгалтерлік есеп ақпараттарын қорытындылық жинақтау үшін пайдаланады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53" grpId="0" animBg="1"/>
      <p:bldP spid="54" grpId="0" animBg="1"/>
      <p:bldP spid="55" grpId="0" animBg="1"/>
      <p:bldP spid="5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388</Words>
  <Application>Microsoft Office PowerPoint</Application>
  <PresentationFormat>Экран (16:9)</PresentationFormat>
  <Paragraphs>108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Бухгалтерлік есеп әдісі – бұл олардың көмегімен бухгалтерлік есеп пәні зерттелетін тәсілдер мен әдістердің жиынтығы. </vt:lpstr>
      <vt:lpstr>ҚР бухгалтерлік есептің нормативтік-құқықтық реттелуі :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Абдрахманова Жаннур Сериковна</cp:lastModifiedBy>
  <cp:revision>209</cp:revision>
  <dcterms:created xsi:type="dcterms:W3CDTF">2016-03-13T21:05:59Z</dcterms:created>
  <dcterms:modified xsi:type="dcterms:W3CDTF">2021-02-09T19:50:44Z</dcterms:modified>
</cp:coreProperties>
</file>